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261" r:id="rId3"/>
    <p:sldId id="301" r:id="rId4"/>
    <p:sldId id="265" r:id="rId5"/>
    <p:sldId id="303" r:id="rId6"/>
    <p:sldId id="262" r:id="rId7"/>
    <p:sldId id="302" r:id="rId8"/>
    <p:sldId id="299" r:id="rId9"/>
    <p:sldId id="297" r:id="rId10"/>
    <p:sldId id="298" r:id="rId11"/>
  </p:sldIdLst>
  <p:sldSz cx="9144000" cy="5143500" type="screen16x9"/>
  <p:notesSz cx="6858000" cy="9144000"/>
  <p:embeddedFontLst>
    <p:embeddedFont>
      <p:font typeface="Blinker" panose="020B0604020202020204" charset="0"/>
      <p:regular r:id="rId13"/>
      <p:bold r:id="rId14"/>
    </p:embeddedFont>
    <p:embeddedFont>
      <p:font typeface="Plantagenet Cherokee" panose="02020602070100000000" pitchFamily="18" charset="0"/>
      <p:regular r:id="rId15"/>
    </p:embeddedFont>
    <p:embeddedFont>
      <p:font typeface="Raleway" pitchFamily="2" charset="0"/>
      <p:regular r:id="rId16"/>
      <p:bold r:id="rId17"/>
      <p:italic r:id="rId18"/>
      <p:boldItalic r:id="rId19"/>
    </p:embeddedFont>
    <p:embeddedFont>
      <p:font typeface="Righteous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B8E6"/>
    <a:srgbClr val="AFD0F9"/>
    <a:srgbClr val="B9B9B9"/>
    <a:srgbClr val="8582AE"/>
    <a:srgbClr val="421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D26445-EAEE-4FB1-A1DC-3A06B3DE1BD0}">
  <a:tblStyle styleId="{32D26445-EAEE-4FB1-A1DC-3A06B3DE1B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71B576B-7E9C-4577-A67E-F50D8197ED0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26" autoAdjust="0"/>
  </p:normalViewPr>
  <p:slideViewPr>
    <p:cSldViewPr snapToGrid="0">
      <p:cViewPr varScale="1">
        <p:scale>
          <a:sx n="96" d="100"/>
          <a:sy n="96" d="100"/>
        </p:scale>
        <p:origin x="1066" y="-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1F117302-2F08-191B-6329-8796825DA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>
            <a:extLst>
              <a:ext uri="{FF2B5EF4-FFF2-40B4-BE49-F238E27FC236}">
                <a16:creationId xmlns:a16="http://schemas.microsoft.com/office/drawing/2014/main" id="{E75AD033-BB1F-C7B4-F304-2CCD9F4939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>
            <a:extLst>
              <a:ext uri="{FF2B5EF4-FFF2-40B4-BE49-F238E27FC236}">
                <a16:creationId xmlns:a16="http://schemas.microsoft.com/office/drawing/2014/main" id="{2B536B8A-810A-B916-B904-DB996A5753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833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593475" y="1550900"/>
            <a:ext cx="14250950" cy="4166950"/>
            <a:chOff x="-2593475" y="1550900"/>
            <a:chExt cx="14250950" cy="4166950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 flipH="1">
              <a:off x="-2593475" y="1550900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8350775" y="2411150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12;p2"/>
          <p:cNvGrpSpPr/>
          <p:nvPr/>
        </p:nvGrpSpPr>
        <p:grpSpPr>
          <a:xfrm>
            <a:off x="499875" y="-1978375"/>
            <a:ext cx="5286725" cy="9011575"/>
            <a:chOff x="499875" y="-1978375"/>
            <a:chExt cx="5286725" cy="9011575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57400" y="4604000"/>
              <a:ext cx="2429200" cy="242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875" y="-1978375"/>
              <a:ext cx="2429200" cy="2429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15;p2"/>
          <p:cNvGrpSpPr/>
          <p:nvPr/>
        </p:nvGrpSpPr>
        <p:grpSpPr>
          <a:xfrm>
            <a:off x="-753450" y="1615925"/>
            <a:ext cx="12008875" cy="5832425"/>
            <a:chOff x="-753450" y="1615925"/>
            <a:chExt cx="12008875" cy="5832425"/>
          </a:xfrm>
        </p:grpSpPr>
        <p:pic>
          <p:nvPicPr>
            <p:cNvPr id="16" name="Google Shape;1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68725" y="1615925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753450" y="47616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Google Shape;18;p2"/>
          <p:cNvGrpSpPr/>
          <p:nvPr/>
        </p:nvGrpSpPr>
        <p:grpSpPr>
          <a:xfrm>
            <a:off x="-1867575" y="-2270900"/>
            <a:ext cx="8704050" cy="5163225"/>
            <a:chOff x="-1867575" y="-2270900"/>
            <a:chExt cx="8704050" cy="5163225"/>
          </a:xfrm>
        </p:grpSpPr>
        <p:pic>
          <p:nvPicPr>
            <p:cNvPr id="19" name="Google Shape;19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44150" y="-2270900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867575" y="0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396950" y="1264750"/>
            <a:ext cx="63501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307675" y="304237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-3578594" y="-152256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7610169" y="3996006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5152919" y="-3516906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920138" y="4475450"/>
            <a:ext cx="2892325" cy="28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220656" y="-3048831"/>
            <a:ext cx="3389525" cy="33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356812" y="4604000"/>
            <a:ext cx="2840425" cy="28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123987" y="-358225"/>
            <a:ext cx="2892325" cy="28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430763" y="743063"/>
            <a:ext cx="2840425" cy="28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457850" y="3562950"/>
            <a:ext cx="3549850" cy="35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283825" y="1634175"/>
            <a:ext cx="3549850" cy="35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193787" y="-520112"/>
            <a:ext cx="2840425" cy="28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5465194" y="4466944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064506" y="4778869"/>
            <a:ext cx="3389525" cy="33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934506" y="-2229181"/>
            <a:ext cx="3389525" cy="33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-6" y="-3608756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063" y="-2347888"/>
            <a:ext cx="2840425" cy="28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5"/>
          <p:cNvGrpSpPr/>
          <p:nvPr/>
        </p:nvGrpSpPr>
        <p:grpSpPr>
          <a:xfrm>
            <a:off x="-3317650" y="-649650"/>
            <a:ext cx="15118238" cy="8185875"/>
            <a:chOff x="-3317650" y="-649650"/>
            <a:chExt cx="15118238" cy="8185875"/>
          </a:xfrm>
        </p:grpSpPr>
        <p:pic>
          <p:nvPicPr>
            <p:cNvPr id="40" name="Google Shape;40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8493888" y="2555100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3317650" y="-64965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1337337" y="4229525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" name="Google Shape;43;p5"/>
          <p:cNvGrpSpPr/>
          <p:nvPr/>
        </p:nvGrpSpPr>
        <p:grpSpPr>
          <a:xfrm>
            <a:off x="-2874025" y="928863"/>
            <a:ext cx="13737688" cy="5604113"/>
            <a:chOff x="-2874025" y="928863"/>
            <a:chExt cx="13737688" cy="5604113"/>
          </a:xfrm>
        </p:grpSpPr>
        <p:pic>
          <p:nvPicPr>
            <p:cNvPr id="44" name="Google Shape;44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971338" y="3640650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2874025" y="928863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" name="Google Shape;46;p5"/>
          <p:cNvGrpSpPr/>
          <p:nvPr/>
        </p:nvGrpSpPr>
        <p:grpSpPr>
          <a:xfrm>
            <a:off x="3151788" y="-402500"/>
            <a:ext cx="8317125" cy="7846925"/>
            <a:chOff x="3151788" y="-402500"/>
            <a:chExt cx="8317125" cy="7846925"/>
          </a:xfrm>
        </p:grpSpPr>
        <p:pic>
          <p:nvPicPr>
            <p:cNvPr id="47" name="Google Shape;47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151788" y="4604000"/>
              <a:ext cx="2840425" cy="2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8628488" y="-402500"/>
              <a:ext cx="2840425" cy="2840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1"/>
          </p:nvPr>
        </p:nvSpPr>
        <p:spPr>
          <a:xfrm>
            <a:off x="4923249" y="2801425"/>
            <a:ext cx="25056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2"/>
          </p:nvPr>
        </p:nvSpPr>
        <p:spPr>
          <a:xfrm>
            <a:off x="1715375" y="2801425"/>
            <a:ext cx="25056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3"/>
          </p:nvPr>
        </p:nvSpPr>
        <p:spPr>
          <a:xfrm>
            <a:off x="1715375" y="2384524"/>
            <a:ext cx="25056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4"/>
          </p:nvPr>
        </p:nvSpPr>
        <p:spPr>
          <a:xfrm>
            <a:off x="4923250" y="2384524"/>
            <a:ext cx="25056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84550" y="4732100"/>
            <a:ext cx="2429200" cy="24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55163" y="-2474275"/>
            <a:ext cx="2892325" cy="28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>
            <a:spLocks noGrp="1"/>
          </p:cNvSpPr>
          <p:nvPr>
            <p:ph type="subTitle" idx="1"/>
          </p:nvPr>
        </p:nvSpPr>
        <p:spPr>
          <a:xfrm>
            <a:off x="811975" y="1878225"/>
            <a:ext cx="3410700" cy="19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811975" y="79975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>
            <a:spLocks noGrp="1"/>
          </p:cNvSpPr>
          <p:nvPr>
            <p:ph type="pic" idx="2"/>
          </p:nvPr>
        </p:nvSpPr>
        <p:spPr>
          <a:xfrm>
            <a:off x="4976000" y="1310550"/>
            <a:ext cx="2873100" cy="2837700"/>
          </a:xfrm>
          <a:prstGeom prst="octagon">
            <a:avLst>
              <a:gd name="adj" fmla="val 29289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536700" y="3162300"/>
            <a:ext cx="3549850" cy="35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948388" y="-2006350"/>
            <a:ext cx="2840425" cy="28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319312" y="-880712"/>
            <a:ext cx="2840425" cy="28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969050" y="-222500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87600" y="4082800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300288" y="2898700"/>
            <a:ext cx="2892325" cy="28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821675" y="-2850037"/>
            <a:ext cx="3389525" cy="33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23888" y="4604000"/>
            <a:ext cx="2840425" cy="28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358575" y="-1827750"/>
            <a:ext cx="3549850" cy="354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9"/>
          <p:cNvGrpSpPr/>
          <p:nvPr/>
        </p:nvGrpSpPr>
        <p:grpSpPr>
          <a:xfrm>
            <a:off x="-3317650" y="-3219375"/>
            <a:ext cx="12693438" cy="10449700"/>
            <a:chOff x="-3317650" y="-3219375"/>
            <a:chExt cx="12693438" cy="10449700"/>
          </a:xfrm>
        </p:grpSpPr>
        <p:pic>
          <p:nvPicPr>
            <p:cNvPr id="81" name="Google Shape;81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6069088" y="3923625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3317650" y="-64965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0750" y="-321937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" name="Google Shape;84;p9"/>
          <p:cNvGrpSpPr/>
          <p:nvPr/>
        </p:nvGrpSpPr>
        <p:grpSpPr>
          <a:xfrm>
            <a:off x="-2874025" y="928863"/>
            <a:ext cx="13857088" cy="5319363"/>
            <a:chOff x="-2874025" y="928863"/>
            <a:chExt cx="13857088" cy="5319363"/>
          </a:xfrm>
        </p:grpSpPr>
        <p:pic>
          <p:nvPicPr>
            <p:cNvPr id="85" name="Google Shape;85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8090738" y="3355900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-2874025" y="928863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842600"/>
            <a:ext cx="6576000" cy="10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1"/>
          </p:nvPr>
        </p:nvSpPr>
        <p:spPr>
          <a:xfrm>
            <a:off x="1980600" y="2983650"/>
            <a:ext cx="5182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8"/>
          <p:cNvGrpSpPr/>
          <p:nvPr/>
        </p:nvGrpSpPr>
        <p:grpSpPr>
          <a:xfrm>
            <a:off x="-2423925" y="-1027950"/>
            <a:ext cx="14213750" cy="8093263"/>
            <a:chOff x="-2423925" y="-1027950"/>
            <a:chExt cx="14213750" cy="8093263"/>
          </a:xfrm>
        </p:grpSpPr>
        <p:pic>
          <p:nvPicPr>
            <p:cNvPr id="167" name="Google Shape;167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2423925" y="3699488"/>
              <a:ext cx="3365825" cy="336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8424000" y="-1027950"/>
              <a:ext cx="3365825" cy="3365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9" name="Google Shape;169;p18"/>
          <p:cNvGrpSpPr/>
          <p:nvPr/>
        </p:nvGrpSpPr>
        <p:grpSpPr>
          <a:xfrm>
            <a:off x="-2384500" y="539500"/>
            <a:ext cx="13876400" cy="4392500"/>
            <a:chOff x="-2384500" y="539500"/>
            <a:chExt cx="13876400" cy="4392500"/>
          </a:xfrm>
        </p:grpSpPr>
        <p:pic>
          <p:nvPicPr>
            <p:cNvPr id="170" name="Google Shape;170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2384500" y="203967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05200" y="53950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" name="Google Shape;172;p18"/>
          <p:cNvGrpSpPr/>
          <p:nvPr/>
        </p:nvGrpSpPr>
        <p:grpSpPr>
          <a:xfrm>
            <a:off x="-1955612" y="-621175"/>
            <a:ext cx="10806613" cy="7782475"/>
            <a:chOff x="-1955612" y="-621175"/>
            <a:chExt cx="10806613" cy="7782475"/>
          </a:xfrm>
        </p:grpSpPr>
        <p:pic>
          <p:nvPicPr>
            <p:cNvPr id="173" name="Google Shape;173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6421800" y="4732100"/>
              <a:ext cx="2429200" cy="242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1955612" y="-621175"/>
              <a:ext cx="2429200" cy="242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" name="Google Shape;17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1"/>
          </p:nvPr>
        </p:nvSpPr>
        <p:spPr>
          <a:xfrm>
            <a:off x="828699" y="2939825"/>
            <a:ext cx="23430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2"/>
          </p:nvPr>
        </p:nvSpPr>
        <p:spPr>
          <a:xfrm>
            <a:off x="3400488" y="2939825"/>
            <a:ext cx="23430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3"/>
          </p:nvPr>
        </p:nvSpPr>
        <p:spPr>
          <a:xfrm>
            <a:off x="5972300" y="2939825"/>
            <a:ext cx="23430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4"/>
          </p:nvPr>
        </p:nvSpPr>
        <p:spPr>
          <a:xfrm>
            <a:off x="828699" y="2197825"/>
            <a:ext cx="23430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5"/>
          </p:nvPr>
        </p:nvSpPr>
        <p:spPr>
          <a:xfrm>
            <a:off x="3400491" y="2197825"/>
            <a:ext cx="23430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6"/>
          </p:nvPr>
        </p:nvSpPr>
        <p:spPr>
          <a:xfrm>
            <a:off x="5972300" y="2197825"/>
            <a:ext cx="23430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4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gif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ctrTitle"/>
          </p:nvPr>
        </p:nvSpPr>
        <p:spPr>
          <a:xfrm>
            <a:off x="699715" y="850790"/>
            <a:ext cx="8070574" cy="1192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AI Sales Intelligence and Sentiment-Driven Deal Negotiation</a:t>
            </a:r>
            <a:endParaRPr sz="7200" b="1" dirty="0">
              <a:solidFill>
                <a:schemeClr val="tx2">
                  <a:lumMod val="9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Righteous"/>
            </a:endParaRPr>
          </a:p>
        </p:txBody>
      </p:sp>
      <p:sp>
        <p:nvSpPr>
          <p:cNvPr id="265" name="Google Shape;265;p27"/>
          <p:cNvSpPr txBox="1">
            <a:spLocks noGrp="1"/>
          </p:cNvSpPr>
          <p:nvPr>
            <p:ph type="subTitle" idx="1"/>
          </p:nvPr>
        </p:nvSpPr>
        <p:spPr>
          <a:xfrm>
            <a:off x="1753262" y="2402018"/>
            <a:ext cx="6809567" cy="1116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                                                                                                            -  Smarter Sales, Better Deals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66" name="Google Shape;266;p27"/>
          <p:cNvCxnSpPr/>
          <p:nvPr/>
        </p:nvCxnSpPr>
        <p:spPr>
          <a:xfrm>
            <a:off x="3380030" y="2306603"/>
            <a:ext cx="5182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27"/>
          <p:cNvCxnSpPr/>
          <p:nvPr/>
        </p:nvCxnSpPr>
        <p:spPr>
          <a:xfrm>
            <a:off x="3380030" y="2834362"/>
            <a:ext cx="5182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8" name="Google Shape;2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950" y="-2160550"/>
            <a:ext cx="3549850" cy="35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B0BA25-E52F-2F55-D910-224E046BC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254" y="2941806"/>
            <a:ext cx="2795916" cy="209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213D886-3BAC-4617-D214-E0D3E7D34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4800" y="1536701"/>
            <a:ext cx="5968999" cy="1295400"/>
          </a:xfrm>
        </p:spPr>
        <p:txBody>
          <a:bodyPr/>
          <a:lstStyle/>
          <a:p>
            <a:pPr lvl="1"/>
            <a:r>
              <a:rPr lang="en-IN" sz="6600" b="1" dirty="0">
                <a:solidFill>
                  <a:schemeClr val="tx2">
                    <a:lumMod val="9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76F6551-3D77-2FE4-B6FC-7FDB7A8C2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438" y="912192"/>
            <a:ext cx="2429123" cy="2429123"/>
          </a:xfrm>
          <a:prstGeom prst="rect">
            <a:avLst/>
          </a:prstGeom>
          <a:noFill/>
          <a:effectLst>
            <a:softEdge rad="927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49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2695492" y="548640"/>
            <a:ext cx="3619500" cy="327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chemeClr val="tx2">
                    <a:lumMod val="9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CONTENT: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18C7929-26DA-01D8-D435-385A5268A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649" y="2154802"/>
            <a:ext cx="2553981" cy="3273555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softEdge rad="596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9D232F1-AF21-ECD9-E435-746D5D8CB67F}"/>
              </a:ext>
            </a:extLst>
          </p:cNvPr>
          <p:cNvSpPr txBox="1">
            <a:spLocks/>
          </p:cNvSpPr>
          <p:nvPr/>
        </p:nvSpPr>
        <p:spPr>
          <a:xfrm>
            <a:off x="3050435" y="1303128"/>
            <a:ext cx="4416214" cy="347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Plantagenet Cherokee" panose="02020602070100000000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Plantagenet Cherokee" panose="02020602070100000000" pitchFamily="18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Problem Statement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Plantagenet Cherokee" panose="02020602070100000000" pitchFamily="18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Objectives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Plantagenet Cherokee" panose="02020602070100000000" pitchFamily="18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Features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Plantagenet Cherokee" panose="02020602070100000000" pitchFamily="18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Architecture Diagram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Plantagenet Cherokee" panose="02020602070100000000" pitchFamily="18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Technology Stack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Plantagenet Cherokee" panose="02020602070100000000" pitchFamily="18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Future Enhancements</a:t>
            </a:r>
          </a:p>
          <a:p>
            <a:pPr algn="l"/>
            <a:endParaRPr lang="en-GB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/>
            <a:endParaRPr lang="en-GB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l"/>
            <a:endParaRPr lang="en-US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3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09B7-668D-D4B9-1C33-E305D607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894" y="690880"/>
            <a:ext cx="4416214" cy="413172"/>
          </a:xfrm>
        </p:spPr>
        <p:txBody>
          <a:bodyPr/>
          <a:lstStyle/>
          <a:p>
            <a:r>
              <a:rPr lang="en-IN" sz="3600" b="1" dirty="0">
                <a:solidFill>
                  <a:schemeClr val="tx2">
                    <a:lumMod val="9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379088-64DE-7C80-6453-4B84B8CB0030}"/>
              </a:ext>
            </a:extLst>
          </p:cNvPr>
          <p:cNvSpPr txBox="1"/>
          <p:nvPr/>
        </p:nvSpPr>
        <p:spPr>
          <a:xfrm>
            <a:off x="681162" y="1379405"/>
            <a:ext cx="6874933" cy="300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Real-Time AI Sales Intelligence and Sentiment-Driven Deal Negotiation Assistant is an AI-powered tool that enhances sales calls with real-time sentiment analysis and dynamic deal recommendations.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Analyzes buyer sentiment to adjust negotiation strategies instantly.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Suggests personalized deal terms based on CRM data and buyer needs.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Provides detailed summaries and insights for future engagement.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Offers real-time recommendation for handling objections and improving negotiation 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63064237-A4A3-4549-103C-A13904DA5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51553">
            <a:off x="4255502" y="-1440656"/>
            <a:ext cx="4673702" cy="3900762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144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780211" y="1461550"/>
            <a:ext cx="2686700" cy="268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36"/>
          <p:cNvGrpSpPr/>
          <p:nvPr/>
        </p:nvGrpSpPr>
        <p:grpSpPr>
          <a:xfrm>
            <a:off x="-2692000" y="1234800"/>
            <a:ext cx="8898350" cy="6199025"/>
            <a:chOff x="-2692000" y="1234800"/>
            <a:chExt cx="8898350" cy="6199025"/>
          </a:xfrm>
        </p:grpSpPr>
        <p:pic>
          <p:nvPicPr>
            <p:cNvPr id="434" name="Google Shape;434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-2692000" y="1234800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3314025" y="4541500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5FB2B8-6471-69F8-E659-17C47D62D7AE}"/>
              </a:ext>
            </a:extLst>
          </p:cNvPr>
          <p:cNvSpPr txBox="1"/>
          <p:nvPr/>
        </p:nvSpPr>
        <p:spPr>
          <a:xfrm>
            <a:off x="426720" y="5004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dirty="0">
                <a:solidFill>
                  <a:schemeClr val="tx2">
                    <a:lumMod val="9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Problem Statement</a:t>
            </a:r>
            <a:endParaRPr lang="en-US" sz="3600" b="1" dirty="0">
              <a:solidFill>
                <a:schemeClr val="tx2">
                  <a:lumMod val="9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70E7549-1D51-D601-A16B-30B1C56C92E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55181" y="1546514"/>
            <a:ext cx="8983852" cy="152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teams struggle to understand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buyer sentiment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adapt negotiation strategies in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deal recommendations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based on historical CRM data and buyer needs.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Difficulty in providing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actionable insights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performance feedback post-call.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tools for improving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 efficiency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conversion rates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during negotiations. 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AF99814-5F18-CAD4-AEA2-2C63C645B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223">
            <a:off x="6283628" y="-842442"/>
            <a:ext cx="4281813" cy="3211360"/>
          </a:xfrm>
          <a:prstGeom prst="rect">
            <a:avLst/>
          </a:prstGeom>
          <a:noFill/>
          <a:effectLst>
            <a:softEdge rad="939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47C31BCC-2425-53CA-486D-69C21C90F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>
            <a:extLst>
              <a:ext uri="{FF2B5EF4-FFF2-40B4-BE49-F238E27FC236}">
                <a16:creationId xmlns:a16="http://schemas.microsoft.com/office/drawing/2014/main" id="{70ED6A39-C6BE-5073-BFFD-FA9D1904E5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48640"/>
            <a:ext cx="3619500" cy="327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chemeClr val="tx2">
                    <a:lumMod val="9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476DB361-56E4-9467-8A45-32865E503711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875945" y="740935"/>
            <a:ext cx="7392109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sentiment analysis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monitor and adapt negotiation strategies during sales calls.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dynamic deal recommendation system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based on buyer needs, historical data, and competitor benchmarks.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post-call insights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performance summaries to enhance future engagement strategies.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 team efficiency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offering actionable recommendations and negotiation coaching in real-time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6091317-2ECD-AD64-8986-086A2CEE2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649" y="2154802"/>
            <a:ext cx="2553981" cy="3273555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softEdge rad="596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129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3"/>
          <p:cNvSpPr txBox="1">
            <a:spLocks noGrp="1"/>
          </p:cNvSpPr>
          <p:nvPr>
            <p:ph type="subTitle" idx="5"/>
          </p:nvPr>
        </p:nvSpPr>
        <p:spPr>
          <a:xfrm>
            <a:off x="120502" y="588335"/>
            <a:ext cx="2820818" cy="5622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>
                <a:solidFill>
                  <a:schemeClr val="tx2">
                    <a:lumMod val="9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sz="4000" b="1" dirty="0">
              <a:solidFill>
                <a:schemeClr val="tx2">
                  <a:lumMod val="9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593918-63BC-D6D6-BDCC-7D6982ACF71A}"/>
              </a:ext>
            </a:extLst>
          </p:cNvPr>
          <p:cNvSpPr txBox="1"/>
          <p:nvPr/>
        </p:nvSpPr>
        <p:spPr>
          <a:xfrm>
            <a:off x="495300" y="1295400"/>
            <a:ext cx="76885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sentiment analysis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Monitors and adapts negotiation strategies based on buyer sentiment during calls.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deal recommendations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Provides personalized deal terms based on buyer data and market insights.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AI-driven objection handling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Offers real-time suggestions for addressing objections and improving negotiation.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Post-call insights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Delivers actionable summaries and performance feedback to optimize future engagements.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negotiation coach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real-time coaching, offering tips and strategies to enhance negotiation skills.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6758794-5A8E-F874-5554-BF567864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8816">
            <a:off x="-843330" y="3175045"/>
            <a:ext cx="2176647" cy="2504238"/>
          </a:xfrm>
          <a:prstGeom prst="rect">
            <a:avLst/>
          </a:prstGeom>
          <a:noFill/>
          <a:effectLst>
            <a:softEdge rad="673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FAAC3EC7-1817-839B-843F-FB9D228A5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0789" y="1159984"/>
            <a:ext cx="3194915" cy="3487961"/>
          </a:xfrm>
          <a:prstGeom prst="rect">
            <a:avLst/>
          </a:prstGeom>
          <a:noFill/>
          <a:effectLst>
            <a:softEdge rad="723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3C0F9D-1CF8-015A-C10C-D945E6DEC477}"/>
              </a:ext>
            </a:extLst>
          </p:cNvPr>
          <p:cNvSpPr txBox="1"/>
          <p:nvPr/>
        </p:nvSpPr>
        <p:spPr>
          <a:xfrm>
            <a:off x="2504383" y="0"/>
            <a:ext cx="6039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tx2">
                    <a:lumMod val="9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 Diagram</a:t>
            </a:r>
          </a:p>
          <a:p>
            <a:endParaRPr lang="en-IN" sz="3600" b="1" dirty="0">
              <a:solidFill>
                <a:schemeClr val="tx2">
                  <a:lumMod val="9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customer service&#10;&#10;Description automatically generated">
            <a:extLst>
              <a:ext uri="{FF2B5EF4-FFF2-40B4-BE49-F238E27FC236}">
                <a16:creationId xmlns:a16="http://schemas.microsoft.com/office/drawing/2014/main" id="{783BF033-139F-9BCE-DFD4-B81F6D2AA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46" y="798608"/>
            <a:ext cx="5812403" cy="421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17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71124D8-BB47-423D-3A69-89B03099A0E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09601" y="1038875"/>
            <a:ext cx="7222433" cy="2682335"/>
          </a:xfrm>
        </p:spPr>
        <p:txBody>
          <a:bodyPr/>
          <a:lstStyle/>
          <a:p>
            <a:pPr marL="152400" indent="0" algn="just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</a:p>
          <a:p>
            <a:pPr marL="152400" indent="0"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1.User Interface: React, Angular, or Vue.js</a:t>
            </a:r>
          </a:p>
          <a:p>
            <a:pPr marL="152400" indent="0"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2.Visualization: D3.js, Chart.js, or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Highcharts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 algn="just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</a:p>
          <a:p>
            <a:pPr marL="152400" indent="0"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1.Server: Node.js, Python (Flask/Django), or Java (Spring Boot)</a:t>
            </a:r>
          </a:p>
          <a:p>
            <a:pPr marL="152400" indent="0"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2.Database: MongoDB, PostgreSQL, or MySQL</a:t>
            </a:r>
          </a:p>
          <a:p>
            <a:pPr marL="152400" indent="0"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3.API Gateway: NGINX, AWS API Gateway, or Google Cloud </a:t>
            </a:r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EndpointsAI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NLP:</a:t>
            </a:r>
          </a:p>
          <a:p>
            <a:pPr marL="152400" indent="0"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1.Natural Language Processing (NLP): NLTK,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spaCy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Stanford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CoreNLP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2.Machine Learning: scikit-learn, TensorFlow, or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3.Deep Learning: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TensorFlow, or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4.Sentiment Analysis: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VaderSentiment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TextBlob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IBM Watson Natural Language </a:t>
            </a:r>
          </a:p>
          <a:p>
            <a:pPr marL="152400" indent="0" algn="just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Integration and Automation</a:t>
            </a:r>
          </a:p>
          <a:p>
            <a:pPr marL="152400" indent="0"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CRM Integration: Salesforce, HubSpot, or Zoho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C403987-C366-4174-D3BF-EE1935962F15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0" y="347625"/>
            <a:ext cx="4923248" cy="569425"/>
          </a:xfrm>
        </p:spPr>
        <p:txBody>
          <a:bodyPr/>
          <a:lstStyle/>
          <a:p>
            <a:r>
              <a:rPr lang="en-IN" sz="3600" b="1" dirty="0">
                <a:solidFill>
                  <a:schemeClr val="tx2">
                    <a:lumMod val="9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Technology Stack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7478CA4-8AE6-ADD8-DA04-36793FFA1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05032">
            <a:off x="6539947" y="-194102"/>
            <a:ext cx="2584175" cy="2222302"/>
          </a:xfrm>
          <a:prstGeom prst="rect">
            <a:avLst/>
          </a:prstGeom>
          <a:noFill/>
          <a:effectLst>
            <a:softEdge rad="749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265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EB3E0A-D01C-4554-E906-B323A942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7690" y="780701"/>
            <a:ext cx="4294800" cy="572700"/>
          </a:xfrm>
        </p:spPr>
        <p:txBody>
          <a:bodyPr/>
          <a:lstStyle/>
          <a:p>
            <a:r>
              <a:rPr lang="en-IN" sz="3200" b="1" dirty="0">
                <a:solidFill>
                  <a:schemeClr val="tx2">
                    <a:lumMod val="9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Enhancements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B59FAB-96D8-4708-C82E-552C0CDA3CD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56968" y="1145088"/>
            <a:ext cx="6858407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multilingual support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Expanding language capabilities to cater to global sales teams and diverse buyer bases.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competitor analysis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Integrating tools to monitor competitor actions and adjust negotiation strategies accordingly.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Negotiation Assistant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Enabling the AI to handle certain negotiation tasks independently, such as presenting deal terms, responding to objections, and closing deals, with minimal human intervention.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1F871DA-CDDF-0A96-1B0D-AA5082CB6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219">
            <a:off x="-1700322" y="-948707"/>
            <a:ext cx="4611756" cy="3458817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26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novate Business Plan by Slidesgo">
  <a:themeElements>
    <a:clrScheme name="Simple Light">
      <a:dk1>
        <a:srgbClr val="2A2A2A"/>
      </a:dk1>
      <a:lt1>
        <a:srgbClr val="FFFFFF"/>
      </a:lt1>
      <a:dk2>
        <a:srgbClr val="B7B3F0"/>
      </a:dk2>
      <a:lt2>
        <a:srgbClr val="E1BDF7"/>
      </a:lt2>
      <a:accent1>
        <a:srgbClr val="A6CEF2"/>
      </a:accent1>
      <a:accent2>
        <a:srgbClr val="C2C2C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A2A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510</Words>
  <Application>Microsoft Office PowerPoint</Application>
  <PresentationFormat>On-screen Show (16:9)</PresentationFormat>
  <Paragraphs>57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Times New Roman</vt:lpstr>
      <vt:lpstr>Arial</vt:lpstr>
      <vt:lpstr>Plantagenet Cherokee</vt:lpstr>
      <vt:lpstr>Righteous</vt:lpstr>
      <vt:lpstr>Calibri</vt:lpstr>
      <vt:lpstr>Blinker</vt:lpstr>
      <vt:lpstr>Raleway</vt:lpstr>
      <vt:lpstr>Innovate Business Plan by Slidesgo</vt:lpstr>
      <vt:lpstr>Real-Time AI Sales Intelligence and Sentiment-Driven Deal Negotiation</vt:lpstr>
      <vt:lpstr>CONTENT:</vt:lpstr>
      <vt:lpstr>Introduction</vt:lpstr>
      <vt:lpstr>PowerPoint Presentation</vt:lpstr>
      <vt:lpstr>Objectives</vt:lpstr>
      <vt:lpstr>PowerPoint Presentation</vt:lpstr>
      <vt:lpstr>PowerPoint Presentation</vt:lpstr>
      <vt:lpstr>PowerPoint Presentation</vt:lpstr>
      <vt:lpstr>Future Enhancements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FEDERATIVE LEARNING</dc:title>
  <dc:creator>SHRIYA VUPPU</dc:creator>
  <cp:lastModifiedBy>Sai Prasanna G</cp:lastModifiedBy>
  <cp:revision>20</cp:revision>
  <dcterms:modified xsi:type="dcterms:W3CDTF">2025-01-29T14:34:26Z</dcterms:modified>
</cp:coreProperties>
</file>